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Outfit Extra Bold"/>
      <p:regular r:id="rId17"/>
    </p:embeddedFont>
    <p:embeddedFont>
      <p:font typeface="Arimo"/>
      <p:regular r:id="rId18"/>
    </p:embeddedFont>
    <p:embeddedFont>
      <p:font typeface="Arimo"/>
      <p:regular r:id="rId19"/>
    </p:embeddedFont>
    <p:embeddedFont>
      <p:font typeface="Arimo"/>
      <p:regular r:id="rId20"/>
    </p:embeddedFont>
    <p:embeddedFont>
      <p:font typeface="Arimo"/>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22189"/>
            <a:ext cx="7166610"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Image Formation: A Primer</a:t>
            </a:r>
            <a:endParaRPr lang="en-US" sz="4450" dirty="0"/>
          </a:p>
        </p:txBody>
      </p:sp>
      <p:sp>
        <p:nvSpPr>
          <p:cNvPr id="4" name="Text 1"/>
          <p:cNvSpPr/>
          <p:nvPr/>
        </p:nvSpPr>
        <p:spPr>
          <a:xfrm>
            <a:off x="6280190" y="2371130"/>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Understanding the fundamentals of image formation is essential for photographers, engineers, and scientists alike. This primer introduces the core concepts behind how images are created by capturing and manipulating light. From simple pinhole cameras to advanced sensors, each component plays a vital role in the quality and characteristics of the final image.</a:t>
            </a:r>
            <a:endParaRPr lang="en-US" sz="1750" dirty="0"/>
          </a:p>
        </p:txBody>
      </p:sp>
      <p:sp>
        <p:nvSpPr>
          <p:cNvPr id="5" name="Text 2"/>
          <p:cNvSpPr/>
          <p:nvPr/>
        </p:nvSpPr>
        <p:spPr>
          <a:xfrm>
            <a:off x="6280190" y="4803696"/>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The following sections will explore models, optics, and technologies that shape how images are formed, focusing on key principles such as light bending, exposure control, and color reproduction. Together, these form the foundation for any imaging system.</a:t>
            </a:r>
            <a:endParaRPr lang="en-US" sz="1750" dirty="0"/>
          </a:p>
        </p:txBody>
      </p:sp>
      <p:sp>
        <p:nvSpPr>
          <p:cNvPr id="6" name="Shape 3"/>
          <p:cNvSpPr/>
          <p:nvPr/>
        </p:nvSpPr>
        <p:spPr>
          <a:xfrm>
            <a:off x="6280190" y="6527363"/>
            <a:ext cx="362903" cy="362903"/>
          </a:xfrm>
          <a:prstGeom prst="roundRect">
            <a:avLst>
              <a:gd name="adj" fmla="val 25194296"/>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6287810" y="6534983"/>
            <a:ext cx="347663" cy="347663"/>
          </a:xfrm>
          <a:prstGeom prst="rect">
            <a:avLst/>
          </a:prstGeom>
        </p:spPr>
      </p:pic>
      <p:sp>
        <p:nvSpPr>
          <p:cNvPr id="8" name="Text 4"/>
          <p:cNvSpPr/>
          <p:nvPr/>
        </p:nvSpPr>
        <p:spPr>
          <a:xfrm>
            <a:off x="6756440" y="6510457"/>
            <a:ext cx="1889284" cy="396835"/>
          </a:xfrm>
          <a:prstGeom prst="rect">
            <a:avLst/>
          </a:prstGeom>
          <a:noFill/>
          <a:ln/>
        </p:spPr>
        <p:txBody>
          <a:bodyPr wrap="none" lIns="0" tIns="0" rIns="0" bIns="0" rtlCol="0" anchor="t"/>
          <a:lstStyle/>
          <a:p>
            <a:pPr algn="l" indent="0" marL="0">
              <a:lnSpc>
                <a:spcPts val="3100"/>
              </a:lnSpc>
              <a:buNone/>
            </a:pPr>
            <a:r>
              <a:rPr lang="en-US" sz="2200" b="1" dirty="0">
                <a:solidFill>
                  <a:srgbClr val="2A2742"/>
                </a:solidFill>
                <a:latin typeface="Arimo Bold" pitchFamily="34" charset="0"/>
                <a:ea typeface="Arimo Bold" pitchFamily="34" charset="-122"/>
                <a:cs typeface="Arimo Bold" pitchFamily="34" charset="-120"/>
              </a:rPr>
              <a:t>by Mugilalone</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6135" y="749379"/>
            <a:ext cx="7664529" cy="1320879"/>
          </a:xfrm>
          <a:prstGeom prst="rect">
            <a:avLst/>
          </a:prstGeom>
          <a:noFill/>
          <a:ln/>
        </p:spPr>
        <p:txBody>
          <a:bodyPr wrap="square" lIns="0" tIns="0" rIns="0" bIns="0" rtlCol="0" anchor="t"/>
          <a:lstStyle/>
          <a:p>
            <a:pPr algn="l" indent="0" marL="0">
              <a:lnSpc>
                <a:spcPts val="5200"/>
              </a:lnSpc>
              <a:buNone/>
            </a:pPr>
            <a:r>
              <a:rPr lang="en-US" sz="4150" b="1" dirty="0">
                <a:solidFill>
                  <a:srgbClr val="231971"/>
                </a:solidFill>
                <a:latin typeface="Outfit Extra Bold" pitchFamily="34" charset="0"/>
                <a:ea typeface="Outfit Extra Bold" pitchFamily="34" charset="-122"/>
                <a:cs typeface="Outfit Extra Bold" pitchFamily="34" charset="-120"/>
              </a:rPr>
              <a:t>Summary: Key Concepts and Applications</a:t>
            </a:r>
            <a:endParaRPr lang="en-US" sz="4150" dirty="0"/>
          </a:p>
        </p:txBody>
      </p:sp>
      <p:sp>
        <p:nvSpPr>
          <p:cNvPr id="4" name="Shape 1"/>
          <p:cNvSpPr/>
          <p:nvPr/>
        </p:nvSpPr>
        <p:spPr>
          <a:xfrm>
            <a:off x="6226135" y="2387203"/>
            <a:ext cx="475536" cy="475536"/>
          </a:xfrm>
          <a:prstGeom prst="roundRect">
            <a:avLst>
              <a:gd name="adj" fmla="val 18668"/>
            </a:avLst>
          </a:prstGeom>
          <a:solidFill>
            <a:srgbClr val="E9E6FA"/>
          </a:solidFill>
          <a:ln w="7620">
            <a:solidFill>
              <a:srgbClr val="BDB8DF"/>
            </a:solidFill>
            <a:prstDash val="solid"/>
          </a:ln>
        </p:spPr>
      </p:sp>
      <p:sp>
        <p:nvSpPr>
          <p:cNvPr id="5" name="Text 2"/>
          <p:cNvSpPr/>
          <p:nvPr/>
        </p:nvSpPr>
        <p:spPr>
          <a:xfrm>
            <a:off x="6305431" y="2426851"/>
            <a:ext cx="316944" cy="396240"/>
          </a:xfrm>
          <a:prstGeom prst="rect">
            <a:avLst/>
          </a:prstGeom>
          <a:noFill/>
          <a:ln/>
        </p:spPr>
        <p:txBody>
          <a:bodyPr wrap="none" lIns="0" tIns="0" rIns="0" bIns="0" rtlCol="0" anchor="t"/>
          <a:lstStyle/>
          <a:p>
            <a:pPr algn="ctr" indent="0" marL="0">
              <a:lnSpc>
                <a:spcPts val="2450"/>
              </a:lnSpc>
              <a:buNone/>
            </a:pPr>
            <a:r>
              <a:rPr lang="en-US" sz="2450" b="1" dirty="0">
                <a:solidFill>
                  <a:srgbClr val="2A2742"/>
                </a:solidFill>
                <a:latin typeface="Outfit Extra Bold" pitchFamily="34" charset="0"/>
                <a:ea typeface="Outfit Extra Bold" pitchFamily="34" charset="-122"/>
                <a:cs typeface="Outfit Extra Bold" pitchFamily="34" charset="-120"/>
              </a:rPr>
              <a:t>1</a:t>
            </a:r>
            <a:endParaRPr lang="en-US" sz="2450" dirty="0"/>
          </a:p>
        </p:txBody>
      </p:sp>
      <p:sp>
        <p:nvSpPr>
          <p:cNvPr id="6" name="Text 3"/>
          <p:cNvSpPr/>
          <p:nvPr/>
        </p:nvSpPr>
        <p:spPr>
          <a:xfrm>
            <a:off x="6913007" y="2459831"/>
            <a:ext cx="3013353" cy="660321"/>
          </a:xfrm>
          <a:prstGeom prst="rect">
            <a:avLst/>
          </a:prstGeom>
          <a:noFill/>
          <a:ln/>
        </p:spPr>
        <p:txBody>
          <a:bodyPr wrap="square" lIns="0" tIns="0" rIns="0" bIns="0" rtlCol="0" anchor="t"/>
          <a:lstStyle/>
          <a:p>
            <a:pPr algn="l" indent="0" marL="0">
              <a:lnSpc>
                <a:spcPts val="2600"/>
              </a:lnSpc>
              <a:buNone/>
            </a:pPr>
            <a:r>
              <a:rPr lang="en-US" sz="2050" b="1" dirty="0">
                <a:solidFill>
                  <a:srgbClr val="2A2742"/>
                </a:solidFill>
                <a:latin typeface="Outfit Extra Bold" pitchFamily="34" charset="0"/>
                <a:ea typeface="Outfit Extra Bold" pitchFamily="34" charset="-122"/>
                <a:cs typeface="Outfit Extra Bold" pitchFamily="34" charset="-120"/>
              </a:rPr>
              <a:t>Image Formation Journey</a:t>
            </a:r>
            <a:endParaRPr lang="en-US" sz="2050" dirty="0"/>
          </a:p>
        </p:txBody>
      </p:sp>
      <p:sp>
        <p:nvSpPr>
          <p:cNvPr id="7" name="Text 4"/>
          <p:cNvSpPr/>
          <p:nvPr/>
        </p:nvSpPr>
        <p:spPr>
          <a:xfrm>
            <a:off x="6913007" y="3246953"/>
            <a:ext cx="3013353" cy="1352550"/>
          </a:xfrm>
          <a:prstGeom prst="rect">
            <a:avLst/>
          </a:prstGeom>
          <a:noFill/>
          <a:ln/>
        </p:spPr>
        <p:txBody>
          <a:bodyPr wrap="square" lIns="0" tIns="0" rIns="0" bIns="0" rtlCol="0" anchor="t"/>
          <a:lstStyle/>
          <a:p>
            <a:pPr algn="l" indent="0" marL="0">
              <a:lnSpc>
                <a:spcPts val="2650"/>
              </a:lnSpc>
              <a:buNone/>
            </a:pPr>
            <a:r>
              <a:rPr lang="en-US" sz="1650" dirty="0">
                <a:solidFill>
                  <a:srgbClr val="2A2742"/>
                </a:solidFill>
                <a:latin typeface="Arimo" pitchFamily="34" charset="0"/>
                <a:ea typeface="Arimo" pitchFamily="34" charset="-122"/>
                <a:cs typeface="Arimo" pitchFamily="34" charset="-120"/>
              </a:rPr>
              <a:t>From the simple pinhole to advanced sensors and lenses, each step governs image quality and characteristics.</a:t>
            </a:r>
            <a:endParaRPr lang="en-US" sz="1650" dirty="0"/>
          </a:p>
        </p:txBody>
      </p:sp>
      <p:sp>
        <p:nvSpPr>
          <p:cNvPr id="8" name="Shape 5"/>
          <p:cNvSpPr/>
          <p:nvPr/>
        </p:nvSpPr>
        <p:spPr>
          <a:xfrm>
            <a:off x="10190559" y="2387203"/>
            <a:ext cx="475536" cy="475536"/>
          </a:xfrm>
          <a:prstGeom prst="roundRect">
            <a:avLst>
              <a:gd name="adj" fmla="val 18668"/>
            </a:avLst>
          </a:prstGeom>
          <a:solidFill>
            <a:srgbClr val="E9E6FA"/>
          </a:solidFill>
          <a:ln w="7620">
            <a:solidFill>
              <a:srgbClr val="BDB8DF"/>
            </a:solidFill>
            <a:prstDash val="solid"/>
          </a:ln>
        </p:spPr>
      </p:sp>
      <p:sp>
        <p:nvSpPr>
          <p:cNvPr id="9" name="Text 6"/>
          <p:cNvSpPr/>
          <p:nvPr/>
        </p:nvSpPr>
        <p:spPr>
          <a:xfrm>
            <a:off x="10269855" y="2426851"/>
            <a:ext cx="316944" cy="396240"/>
          </a:xfrm>
          <a:prstGeom prst="rect">
            <a:avLst/>
          </a:prstGeom>
          <a:noFill/>
          <a:ln/>
        </p:spPr>
        <p:txBody>
          <a:bodyPr wrap="none" lIns="0" tIns="0" rIns="0" bIns="0" rtlCol="0" anchor="t"/>
          <a:lstStyle/>
          <a:p>
            <a:pPr algn="ctr" indent="0" marL="0">
              <a:lnSpc>
                <a:spcPts val="2450"/>
              </a:lnSpc>
              <a:buNone/>
            </a:pPr>
            <a:r>
              <a:rPr lang="en-US" sz="2450" b="1" dirty="0">
                <a:solidFill>
                  <a:srgbClr val="2A2742"/>
                </a:solidFill>
                <a:latin typeface="Outfit Extra Bold" pitchFamily="34" charset="0"/>
                <a:ea typeface="Outfit Extra Bold" pitchFamily="34" charset="-122"/>
                <a:cs typeface="Outfit Extra Bold" pitchFamily="34" charset="-120"/>
              </a:rPr>
              <a:t>2</a:t>
            </a:r>
            <a:endParaRPr lang="en-US" sz="2450" dirty="0"/>
          </a:p>
        </p:txBody>
      </p:sp>
      <p:sp>
        <p:nvSpPr>
          <p:cNvPr id="10" name="Text 7"/>
          <p:cNvSpPr/>
          <p:nvPr/>
        </p:nvSpPr>
        <p:spPr>
          <a:xfrm>
            <a:off x="10877431" y="2459831"/>
            <a:ext cx="2641997" cy="330160"/>
          </a:xfrm>
          <a:prstGeom prst="rect">
            <a:avLst/>
          </a:prstGeom>
          <a:noFill/>
          <a:ln/>
        </p:spPr>
        <p:txBody>
          <a:bodyPr wrap="none" lIns="0" tIns="0" rIns="0" bIns="0" rtlCol="0" anchor="t"/>
          <a:lstStyle/>
          <a:p>
            <a:pPr algn="l" indent="0" marL="0">
              <a:lnSpc>
                <a:spcPts val="2600"/>
              </a:lnSpc>
              <a:buNone/>
            </a:pPr>
            <a:r>
              <a:rPr lang="en-US" sz="2050" b="1" dirty="0">
                <a:solidFill>
                  <a:srgbClr val="2A2742"/>
                </a:solidFill>
                <a:latin typeface="Outfit Extra Bold" pitchFamily="34" charset="0"/>
                <a:ea typeface="Outfit Extra Bold" pitchFamily="34" charset="-122"/>
                <a:cs typeface="Outfit Extra Bold" pitchFamily="34" charset="-120"/>
              </a:rPr>
              <a:t>Control Variables</a:t>
            </a:r>
            <a:endParaRPr lang="en-US" sz="2050" dirty="0"/>
          </a:p>
        </p:txBody>
      </p:sp>
      <p:sp>
        <p:nvSpPr>
          <p:cNvPr id="11" name="Text 8"/>
          <p:cNvSpPr/>
          <p:nvPr/>
        </p:nvSpPr>
        <p:spPr>
          <a:xfrm>
            <a:off x="10877431" y="2916793"/>
            <a:ext cx="3013353" cy="1352550"/>
          </a:xfrm>
          <a:prstGeom prst="rect">
            <a:avLst/>
          </a:prstGeom>
          <a:noFill/>
          <a:ln/>
        </p:spPr>
        <p:txBody>
          <a:bodyPr wrap="square" lIns="0" tIns="0" rIns="0" bIns="0" rtlCol="0" anchor="t"/>
          <a:lstStyle/>
          <a:p>
            <a:pPr algn="l" indent="0" marL="0">
              <a:lnSpc>
                <a:spcPts val="2650"/>
              </a:lnSpc>
              <a:buNone/>
            </a:pPr>
            <a:r>
              <a:rPr lang="en-US" sz="1650" dirty="0">
                <a:solidFill>
                  <a:srgbClr val="2A2742"/>
                </a:solidFill>
                <a:latin typeface="Arimo" pitchFamily="34" charset="0"/>
                <a:ea typeface="Arimo" pitchFamily="34" charset="-122"/>
                <a:cs typeface="Arimo" pitchFamily="34" charset="-120"/>
              </a:rPr>
              <a:t>Focus, aperture, shutter speed, and sensor technology interplay to shape exposure, sharpness, and color fidelity.</a:t>
            </a:r>
            <a:endParaRPr lang="en-US" sz="1650" dirty="0"/>
          </a:p>
        </p:txBody>
      </p:sp>
      <p:sp>
        <p:nvSpPr>
          <p:cNvPr id="12" name="Shape 9"/>
          <p:cNvSpPr/>
          <p:nvPr/>
        </p:nvSpPr>
        <p:spPr>
          <a:xfrm>
            <a:off x="6226135" y="5022175"/>
            <a:ext cx="475536" cy="475536"/>
          </a:xfrm>
          <a:prstGeom prst="roundRect">
            <a:avLst>
              <a:gd name="adj" fmla="val 18668"/>
            </a:avLst>
          </a:prstGeom>
          <a:solidFill>
            <a:srgbClr val="E9E6FA"/>
          </a:solidFill>
          <a:ln w="7620">
            <a:solidFill>
              <a:srgbClr val="BDB8DF"/>
            </a:solidFill>
            <a:prstDash val="solid"/>
          </a:ln>
        </p:spPr>
      </p:sp>
      <p:sp>
        <p:nvSpPr>
          <p:cNvPr id="13" name="Text 10"/>
          <p:cNvSpPr/>
          <p:nvPr/>
        </p:nvSpPr>
        <p:spPr>
          <a:xfrm>
            <a:off x="6305431" y="5061823"/>
            <a:ext cx="316944" cy="396240"/>
          </a:xfrm>
          <a:prstGeom prst="rect">
            <a:avLst/>
          </a:prstGeom>
          <a:noFill/>
          <a:ln/>
        </p:spPr>
        <p:txBody>
          <a:bodyPr wrap="none" lIns="0" tIns="0" rIns="0" bIns="0" rtlCol="0" anchor="t"/>
          <a:lstStyle/>
          <a:p>
            <a:pPr algn="ctr" indent="0" marL="0">
              <a:lnSpc>
                <a:spcPts val="2450"/>
              </a:lnSpc>
              <a:buNone/>
            </a:pPr>
            <a:r>
              <a:rPr lang="en-US" sz="2450" b="1" dirty="0">
                <a:solidFill>
                  <a:srgbClr val="2A2742"/>
                </a:solidFill>
                <a:latin typeface="Outfit Extra Bold" pitchFamily="34" charset="0"/>
                <a:ea typeface="Outfit Extra Bold" pitchFamily="34" charset="-122"/>
                <a:cs typeface="Outfit Extra Bold" pitchFamily="34" charset="-120"/>
              </a:rPr>
              <a:t>3</a:t>
            </a:r>
            <a:endParaRPr lang="en-US" sz="2450" dirty="0"/>
          </a:p>
        </p:txBody>
      </p:sp>
      <p:sp>
        <p:nvSpPr>
          <p:cNvPr id="14" name="Text 11"/>
          <p:cNvSpPr/>
          <p:nvPr/>
        </p:nvSpPr>
        <p:spPr>
          <a:xfrm>
            <a:off x="6913007" y="5094803"/>
            <a:ext cx="2937629" cy="330160"/>
          </a:xfrm>
          <a:prstGeom prst="rect">
            <a:avLst/>
          </a:prstGeom>
          <a:noFill/>
          <a:ln/>
        </p:spPr>
        <p:txBody>
          <a:bodyPr wrap="none" lIns="0" tIns="0" rIns="0" bIns="0" rtlCol="0" anchor="t"/>
          <a:lstStyle/>
          <a:p>
            <a:pPr algn="l" indent="0" marL="0">
              <a:lnSpc>
                <a:spcPts val="2600"/>
              </a:lnSpc>
              <a:buNone/>
            </a:pPr>
            <a:r>
              <a:rPr lang="en-US" sz="2050" b="1" dirty="0">
                <a:solidFill>
                  <a:srgbClr val="2A2742"/>
                </a:solidFill>
                <a:latin typeface="Outfit Extra Bold" pitchFamily="34" charset="0"/>
                <a:ea typeface="Outfit Extra Bold" pitchFamily="34" charset="-122"/>
                <a:cs typeface="Outfit Extra Bold" pitchFamily="34" charset="-120"/>
              </a:rPr>
              <a:t>Addressing Aberrations</a:t>
            </a:r>
            <a:endParaRPr lang="en-US" sz="2050" dirty="0"/>
          </a:p>
        </p:txBody>
      </p:sp>
      <p:sp>
        <p:nvSpPr>
          <p:cNvPr id="15" name="Text 12"/>
          <p:cNvSpPr/>
          <p:nvPr/>
        </p:nvSpPr>
        <p:spPr>
          <a:xfrm>
            <a:off x="6913007" y="5551765"/>
            <a:ext cx="6977658" cy="676275"/>
          </a:xfrm>
          <a:prstGeom prst="rect">
            <a:avLst/>
          </a:prstGeom>
          <a:noFill/>
          <a:ln/>
        </p:spPr>
        <p:txBody>
          <a:bodyPr wrap="square" lIns="0" tIns="0" rIns="0" bIns="0" rtlCol="0" anchor="t"/>
          <a:lstStyle/>
          <a:p>
            <a:pPr algn="l" indent="0" marL="0">
              <a:lnSpc>
                <a:spcPts val="2650"/>
              </a:lnSpc>
              <a:buNone/>
            </a:pPr>
            <a:r>
              <a:rPr lang="en-US" sz="1650" dirty="0">
                <a:solidFill>
                  <a:srgbClr val="2A2742"/>
                </a:solidFill>
                <a:latin typeface="Arimo" pitchFamily="34" charset="0"/>
                <a:ea typeface="Arimo" pitchFamily="34" charset="-122"/>
                <a:cs typeface="Arimo" pitchFamily="34" charset="-120"/>
              </a:rPr>
              <a:t>Modern optics and processing techniques actively reduce imperfections to produce stunning, accurate images.</a:t>
            </a:r>
            <a:endParaRPr lang="en-US" sz="1650" dirty="0"/>
          </a:p>
        </p:txBody>
      </p:sp>
      <p:sp>
        <p:nvSpPr>
          <p:cNvPr id="16" name="Text 13"/>
          <p:cNvSpPr/>
          <p:nvPr/>
        </p:nvSpPr>
        <p:spPr>
          <a:xfrm>
            <a:off x="6226135" y="6465808"/>
            <a:ext cx="7664529" cy="1014413"/>
          </a:xfrm>
          <a:prstGeom prst="rect">
            <a:avLst/>
          </a:prstGeom>
          <a:noFill/>
          <a:ln/>
        </p:spPr>
        <p:txBody>
          <a:bodyPr wrap="square" lIns="0" tIns="0" rIns="0" bIns="0" rtlCol="0" anchor="t"/>
          <a:lstStyle/>
          <a:p>
            <a:pPr algn="l" indent="0" marL="0">
              <a:lnSpc>
                <a:spcPts val="2650"/>
              </a:lnSpc>
              <a:buNone/>
            </a:pPr>
            <a:r>
              <a:rPr lang="en-US" sz="1650" dirty="0">
                <a:solidFill>
                  <a:srgbClr val="2A2742"/>
                </a:solidFill>
                <a:latin typeface="Arimo" pitchFamily="34" charset="0"/>
                <a:ea typeface="Arimo" pitchFamily="34" charset="-122"/>
                <a:cs typeface="Arimo" pitchFamily="34" charset="-120"/>
              </a:rPr>
              <a:t>Understanding these principles empowers creators and technicians to optimize their equipment and techniques for diverse imaging needs across photography, microscopy, and computer vision applications.</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94967"/>
          </a:xfrm>
          <a:prstGeom prst="rect">
            <a:avLst/>
          </a:prstGeom>
        </p:spPr>
      </p:pic>
      <p:sp>
        <p:nvSpPr>
          <p:cNvPr id="3" name="Text 0"/>
          <p:cNvSpPr/>
          <p:nvPr/>
        </p:nvSpPr>
        <p:spPr>
          <a:xfrm>
            <a:off x="726519" y="3329940"/>
            <a:ext cx="9491901" cy="648653"/>
          </a:xfrm>
          <a:prstGeom prst="rect">
            <a:avLst/>
          </a:prstGeom>
          <a:noFill/>
          <a:ln/>
        </p:spPr>
        <p:txBody>
          <a:bodyPr wrap="none" lIns="0" tIns="0" rIns="0" bIns="0" rtlCol="0" anchor="t"/>
          <a:lstStyle/>
          <a:p>
            <a:pPr algn="l" indent="0" marL="0">
              <a:lnSpc>
                <a:spcPts val="5100"/>
              </a:lnSpc>
              <a:buNone/>
            </a:pPr>
            <a:r>
              <a:rPr lang="en-US" sz="4050" b="1" dirty="0">
                <a:solidFill>
                  <a:srgbClr val="231971"/>
                </a:solidFill>
                <a:latin typeface="Outfit Extra Bold" pitchFamily="34" charset="0"/>
                <a:ea typeface="Outfit Extra Bold" pitchFamily="34" charset="-122"/>
                <a:cs typeface="Outfit Extra Bold" pitchFamily="34" charset="-120"/>
              </a:rPr>
              <a:t>Pinhole Camera Model: The Foundation</a:t>
            </a:r>
            <a:endParaRPr lang="en-US" sz="4050" dirty="0"/>
          </a:p>
        </p:txBody>
      </p:sp>
      <p:sp>
        <p:nvSpPr>
          <p:cNvPr id="4" name="Shape 1"/>
          <p:cNvSpPr/>
          <p:nvPr/>
        </p:nvSpPr>
        <p:spPr>
          <a:xfrm>
            <a:off x="726519" y="4289941"/>
            <a:ext cx="4254103" cy="3204567"/>
          </a:xfrm>
          <a:prstGeom prst="roundRect">
            <a:avLst>
              <a:gd name="adj" fmla="val 2721"/>
            </a:avLst>
          </a:prstGeom>
          <a:solidFill>
            <a:srgbClr val="E9E6FA"/>
          </a:solidFill>
          <a:ln w="7620">
            <a:solidFill>
              <a:srgbClr val="BDB8DF"/>
            </a:solidFill>
            <a:prstDash val="solid"/>
          </a:ln>
        </p:spPr>
      </p:sp>
      <p:sp>
        <p:nvSpPr>
          <p:cNvPr id="5" name="Text 2"/>
          <p:cNvSpPr/>
          <p:nvPr/>
        </p:nvSpPr>
        <p:spPr>
          <a:xfrm>
            <a:off x="941665" y="4505087"/>
            <a:ext cx="2594967" cy="324445"/>
          </a:xfrm>
          <a:prstGeom prst="rect">
            <a:avLst/>
          </a:prstGeom>
          <a:noFill/>
          <a:ln/>
        </p:spPr>
        <p:txBody>
          <a:bodyPr wrap="none" lIns="0" tIns="0" rIns="0" bIns="0" rtlCol="0" anchor="t"/>
          <a:lstStyle/>
          <a:p>
            <a:pPr algn="l" indent="0" marL="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Simplicity of Design</a:t>
            </a:r>
            <a:endParaRPr lang="en-US" sz="2000" dirty="0"/>
          </a:p>
        </p:txBody>
      </p:sp>
      <p:sp>
        <p:nvSpPr>
          <p:cNvPr id="6" name="Text 3"/>
          <p:cNvSpPr/>
          <p:nvPr/>
        </p:nvSpPr>
        <p:spPr>
          <a:xfrm>
            <a:off x="941665" y="4954072"/>
            <a:ext cx="3823811" cy="2325291"/>
          </a:xfrm>
          <a:prstGeom prst="rect">
            <a:avLst/>
          </a:prstGeom>
          <a:noFill/>
          <a:ln/>
        </p:spPr>
        <p:txBody>
          <a:bodyPr wrap="square" lIns="0" tIns="0" rIns="0" bIns="0" rtlCol="0" anchor="t"/>
          <a:lstStyle/>
          <a:p>
            <a:pPr algn="l" indent="0" marL="0">
              <a:lnSpc>
                <a:spcPts val="2600"/>
              </a:lnSpc>
              <a:buNone/>
            </a:pPr>
            <a:r>
              <a:rPr lang="en-US" sz="1600" dirty="0">
                <a:solidFill>
                  <a:srgbClr val="2A2742"/>
                </a:solidFill>
                <a:latin typeface="Arimo" pitchFamily="34" charset="0"/>
                <a:ea typeface="Arimo" pitchFamily="34" charset="-122"/>
                <a:cs typeface="Arimo" pitchFamily="34" charset="-120"/>
              </a:rPr>
              <a:t>The pinhole camera is the simplest imaging model, using a tiny aperture to project an inverted image onto a surface without lenses. It demonstrates basic principles of image formation by allowing light from a scene to pass through a small hole.</a:t>
            </a:r>
            <a:endParaRPr lang="en-US" sz="1600" dirty="0"/>
          </a:p>
        </p:txBody>
      </p:sp>
      <p:sp>
        <p:nvSpPr>
          <p:cNvPr id="7" name="Shape 4"/>
          <p:cNvSpPr/>
          <p:nvPr/>
        </p:nvSpPr>
        <p:spPr>
          <a:xfrm>
            <a:off x="5188148" y="4289941"/>
            <a:ext cx="4254103" cy="3204567"/>
          </a:xfrm>
          <a:prstGeom prst="roundRect">
            <a:avLst>
              <a:gd name="adj" fmla="val 2721"/>
            </a:avLst>
          </a:prstGeom>
          <a:solidFill>
            <a:srgbClr val="E9E6FA"/>
          </a:solidFill>
          <a:ln w="7620">
            <a:solidFill>
              <a:srgbClr val="BDB8DF"/>
            </a:solidFill>
            <a:prstDash val="solid"/>
          </a:ln>
        </p:spPr>
      </p:sp>
      <p:sp>
        <p:nvSpPr>
          <p:cNvPr id="8" name="Text 5"/>
          <p:cNvSpPr/>
          <p:nvPr/>
        </p:nvSpPr>
        <p:spPr>
          <a:xfrm>
            <a:off x="5403294" y="4505087"/>
            <a:ext cx="2673548" cy="324445"/>
          </a:xfrm>
          <a:prstGeom prst="rect">
            <a:avLst/>
          </a:prstGeom>
          <a:noFill/>
          <a:ln/>
        </p:spPr>
        <p:txBody>
          <a:bodyPr wrap="none" lIns="0" tIns="0" rIns="0" bIns="0" rtlCol="0" anchor="t"/>
          <a:lstStyle/>
          <a:p>
            <a:pPr algn="l" indent="0" marL="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Image Characteristics</a:t>
            </a:r>
            <a:endParaRPr lang="en-US" sz="2000" dirty="0"/>
          </a:p>
        </p:txBody>
      </p:sp>
      <p:sp>
        <p:nvSpPr>
          <p:cNvPr id="9" name="Text 6"/>
          <p:cNvSpPr/>
          <p:nvPr/>
        </p:nvSpPr>
        <p:spPr>
          <a:xfrm>
            <a:off x="5403294" y="4954072"/>
            <a:ext cx="3823811" cy="1660922"/>
          </a:xfrm>
          <a:prstGeom prst="rect">
            <a:avLst/>
          </a:prstGeom>
          <a:noFill/>
          <a:ln/>
        </p:spPr>
        <p:txBody>
          <a:bodyPr wrap="square" lIns="0" tIns="0" rIns="0" bIns="0" rtlCol="0" anchor="t"/>
          <a:lstStyle/>
          <a:p>
            <a:pPr algn="l" indent="0" marL="0">
              <a:lnSpc>
                <a:spcPts val="2600"/>
              </a:lnSpc>
              <a:buNone/>
            </a:pPr>
            <a:r>
              <a:rPr lang="en-US" sz="1600" dirty="0">
                <a:solidFill>
                  <a:srgbClr val="2A2742"/>
                </a:solidFill>
                <a:latin typeface="Arimo" pitchFamily="34" charset="0"/>
                <a:ea typeface="Arimo" pitchFamily="34" charset="-122"/>
                <a:cs typeface="Arimo" pitchFamily="34" charset="-120"/>
              </a:rPr>
              <a:t>Produces sharp images with infinite depth of field but requires long exposure times due to low light intake. The image is inverted due to the straight-line propagation of light through the pinhole.</a:t>
            </a:r>
            <a:endParaRPr lang="en-US" sz="1600" dirty="0"/>
          </a:p>
        </p:txBody>
      </p:sp>
      <p:sp>
        <p:nvSpPr>
          <p:cNvPr id="10" name="Shape 7"/>
          <p:cNvSpPr/>
          <p:nvPr/>
        </p:nvSpPr>
        <p:spPr>
          <a:xfrm>
            <a:off x="9649778" y="4289941"/>
            <a:ext cx="4254103" cy="3204567"/>
          </a:xfrm>
          <a:prstGeom prst="roundRect">
            <a:avLst>
              <a:gd name="adj" fmla="val 2721"/>
            </a:avLst>
          </a:prstGeom>
          <a:solidFill>
            <a:srgbClr val="E9E6FA"/>
          </a:solidFill>
          <a:ln w="7620">
            <a:solidFill>
              <a:srgbClr val="BDB8DF"/>
            </a:solidFill>
            <a:prstDash val="solid"/>
          </a:ln>
        </p:spPr>
      </p:sp>
      <p:sp>
        <p:nvSpPr>
          <p:cNvPr id="11" name="Text 8"/>
          <p:cNvSpPr/>
          <p:nvPr/>
        </p:nvSpPr>
        <p:spPr>
          <a:xfrm>
            <a:off x="9864923" y="4505087"/>
            <a:ext cx="2594967" cy="324445"/>
          </a:xfrm>
          <a:prstGeom prst="rect">
            <a:avLst/>
          </a:prstGeom>
          <a:noFill/>
          <a:ln/>
        </p:spPr>
        <p:txBody>
          <a:bodyPr wrap="none" lIns="0" tIns="0" rIns="0" bIns="0" rtlCol="0" anchor="t"/>
          <a:lstStyle/>
          <a:p>
            <a:pPr algn="l" indent="0" marL="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Importance in Optics</a:t>
            </a:r>
            <a:endParaRPr lang="en-US" sz="2000" dirty="0"/>
          </a:p>
        </p:txBody>
      </p:sp>
      <p:sp>
        <p:nvSpPr>
          <p:cNvPr id="12" name="Text 9"/>
          <p:cNvSpPr/>
          <p:nvPr/>
        </p:nvSpPr>
        <p:spPr>
          <a:xfrm>
            <a:off x="9864923" y="4954072"/>
            <a:ext cx="3823811" cy="1328737"/>
          </a:xfrm>
          <a:prstGeom prst="rect">
            <a:avLst/>
          </a:prstGeom>
          <a:noFill/>
          <a:ln/>
        </p:spPr>
        <p:txBody>
          <a:bodyPr wrap="square" lIns="0" tIns="0" rIns="0" bIns="0" rtlCol="0" anchor="t"/>
          <a:lstStyle/>
          <a:p>
            <a:pPr algn="l" indent="0" marL="0">
              <a:lnSpc>
                <a:spcPts val="2600"/>
              </a:lnSpc>
              <a:buNone/>
            </a:pPr>
            <a:r>
              <a:rPr lang="en-US" sz="1600" dirty="0">
                <a:solidFill>
                  <a:srgbClr val="2A2742"/>
                </a:solidFill>
                <a:latin typeface="Arimo" pitchFamily="34" charset="0"/>
                <a:ea typeface="Arimo" pitchFamily="34" charset="-122"/>
                <a:cs typeface="Arimo" pitchFamily="34" charset="-120"/>
              </a:rPr>
              <a:t>Serves as a fundamental concept for understanding more complex optics and lens systems used in modern cameras and optical devices.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8681561"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Lenses: Bending Light to Our Will</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Function of Lenses</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Lenses focus light rays by refraction, bending them to create clear images. Convex lenses converge light, while concave lenses diverge it, allowing control over image size and focus distance.</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Lens Elements</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Modern lenses consist of multiple glass elements designed to minimize distortions and improve sharpness. Coatings reduce reflections and enhance light transmission for better image quality.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26269"/>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Focus and Depth of Field: Sharpness Control</a:t>
            </a:r>
            <a:endParaRPr lang="en-US" sz="4450" dirty="0"/>
          </a:p>
        </p:txBody>
      </p:sp>
      <p:sp>
        <p:nvSpPr>
          <p:cNvPr id="4" name="Shape 1"/>
          <p:cNvSpPr/>
          <p:nvPr/>
        </p:nvSpPr>
        <p:spPr>
          <a:xfrm>
            <a:off x="793790" y="2383988"/>
            <a:ext cx="510302" cy="510302"/>
          </a:xfrm>
          <a:prstGeom prst="roundRect">
            <a:avLst>
              <a:gd name="adj" fmla="val 18669"/>
            </a:avLst>
          </a:prstGeom>
          <a:solidFill>
            <a:srgbClr val="E9E6FA"/>
          </a:solidFill>
          <a:ln w="7620">
            <a:solidFill>
              <a:srgbClr val="BDB8DF"/>
            </a:solidFill>
            <a:prstDash val="solid"/>
          </a:ln>
        </p:spPr>
      </p:sp>
      <p:sp>
        <p:nvSpPr>
          <p:cNvPr id="5" name="Text 2"/>
          <p:cNvSpPr/>
          <p:nvPr/>
        </p:nvSpPr>
        <p:spPr>
          <a:xfrm>
            <a:off x="1530906" y="246185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Focus Explained</a:t>
            </a:r>
            <a:endParaRPr lang="en-US" sz="2200" dirty="0"/>
          </a:p>
        </p:txBody>
      </p:sp>
      <p:sp>
        <p:nvSpPr>
          <p:cNvPr id="6" name="Text 3"/>
          <p:cNvSpPr/>
          <p:nvPr/>
        </p:nvSpPr>
        <p:spPr>
          <a:xfrm>
            <a:off x="1530906" y="2952274"/>
            <a:ext cx="2899410" cy="1814513"/>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Adjusting the lens position changes where light rays converge, determining which part of the image appears sharp.</a:t>
            </a:r>
            <a:endParaRPr lang="en-US" sz="1750" dirty="0"/>
          </a:p>
        </p:txBody>
      </p:sp>
      <p:sp>
        <p:nvSpPr>
          <p:cNvPr id="7" name="Shape 4"/>
          <p:cNvSpPr/>
          <p:nvPr/>
        </p:nvSpPr>
        <p:spPr>
          <a:xfrm>
            <a:off x="4713803" y="2383988"/>
            <a:ext cx="510302" cy="510302"/>
          </a:xfrm>
          <a:prstGeom prst="roundRect">
            <a:avLst>
              <a:gd name="adj" fmla="val 18669"/>
            </a:avLst>
          </a:prstGeom>
          <a:solidFill>
            <a:srgbClr val="E9E6FA"/>
          </a:solidFill>
          <a:ln w="7620">
            <a:solidFill>
              <a:srgbClr val="BDB8DF"/>
            </a:solidFill>
            <a:prstDash val="solid"/>
          </a:ln>
        </p:spPr>
      </p:sp>
      <p:sp>
        <p:nvSpPr>
          <p:cNvPr id="8" name="Text 5"/>
          <p:cNvSpPr/>
          <p:nvPr/>
        </p:nvSpPr>
        <p:spPr>
          <a:xfrm>
            <a:off x="5450919" y="246185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Depth of Field</a:t>
            </a:r>
            <a:endParaRPr lang="en-US" sz="2200" dirty="0"/>
          </a:p>
        </p:txBody>
      </p:sp>
      <p:sp>
        <p:nvSpPr>
          <p:cNvPr id="9" name="Text 6"/>
          <p:cNvSpPr/>
          <p:nvPr/>
        </p:nvSpPr>
        <p:spPr>
          <a:xfrm>
            <a:off x="5450919" y="2952274"/>
            <a:ext cx="2899410" cy="290322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Refers to the range of distances within which objects appear acceptably sharp. A shallow depth creates blurred backgrounds, while a deep depth keeps everything in focus.</a:t>
            </a:r>
            <a:endParaRPr lang="en-US" sz="1750" dirty="0"/>
          </a:p>
        </p:txBody>
      </p:sp>
      <p:sp>
        <p:nvSpPr>
          <p:cNvPr id="10" name="Shape 7"/>
          <p:cNvSpPr/>
          <p:nvPr/>
        </p:nvSpPr>
        <p:spPr>
          <a:xfrm>
            <a:off x="793790" y="6309122"/>
            <a:ext cx="510302" cy="510302"/>
          </a:xfrm>
          <a:prstGeom prst="roundRect">
            <a:avLst>
              <a:gd name="adj" fmla="val 18669"/>
            </a:avLst>
          </a:prstGeom>
          <a:solidFill>
            <a:srgbClr val="E9E6FA"/>
          </a:solidFill>
          <a:ln w="7620">
            <a:solidFill>
              <a:srgbClr val="BDB8DF"/>
            </a:solidFill>
            <a:prstDash val="solid"/>
          </a:ln>
        </p:spPr>
      </p:sp>
      <p:sp>
        <p:nvSpPr>
          <p:cNvPr id="11" name="Text 8"/>
          <p:cNvSpPr/>
          <p:nvPr/>
        </p:nvSpPr>
        <p:spPr>
          <a:xfrm>
            <a:off x="1530906" y="638698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Creative Use</a:t>
            </a:r>
            <a:endParaRPr lang="en-US" sz="2200" dirty="0"/>
          </a:p>
        </p:txBody>
      </p:sp>
      <p:sp>
        <p:nvSpPr>
          <p:cNvPr id="12" name="Text 9"/>
          <p:cNvSpPr/>
          <p:nvPr/>
        </p:nvSpPr>
        <p:spPr>
          <a:xfrm>
            <a:off x="1530906" y="6877407"/>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Photographers manipulate focus and depth of field to guide viewer attention and add artistic effects to images.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79264"/>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Aperture and Shutter Speed: Exposure Essentials</a:t>
            </a:r>
            <a:endParaRPr lang="en-US" sz="4450" dirty="0"/>
          </a:p>
        </p:txBody>
      </p:sp>
      <p:pic>
        <p:nvPicPr>
          <p:cNvPr id="4" name="Image 1" descr="preencoded.png">    </p:cNvPr>
          <p:cNvPicPr>
            <a:picLocks noChangeAspect="1"/>
          </p:cNvPicPr>
          <p:nvPr/>
        </p:nvPicPr>
        <p:blipFill>
          <a:blip r:embed="rId2"/>
          <a:stretch>
            <a:fillRect/>
          </a:stretch>
        </p:blipFill>
        <p:spPr>
          <a:xfrm>
            <a:off x="6280190" y="2536984"/>
            <a:ext cx="566976" cy="566976"/>
          </a:xfrm>
          <a:prstGeom prst="rect">
            <a:avLst/>
          </a:prstGeom>
        </p:spPr>
      </p:pic>
      <p:sp>
        <p:nvSpPr>
          <p:cNvPr id="5" name="Text 1"/>
          <p:cNvSpPr/>
          <p:nvPr/>
        </p:nvSpPr>
        <p:spPr>
          <a:xfrm>
            <a:off x="6280190" y="3330773"/>
            <a:ext cx="232981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Aperture</a:t>
            </a:r>
            <a:endParaRPr lang="en-US" sz="2200" dirty="0"/>
          </a:p>
        </p:txBody>
      </p:sp>
      <p:sp>
        <p:nvSpPr>
          <p:cNvPr id="6" name="Text 2"/>
          <p:cNvSpPr/>
          <p:nvPr/>
        </p:nvSpPr>
        <p:spPr>
          <a:xfrm>
            <a:off x="6280190" y="3821192"/>
            <a:ext cx="2329815" cy="362902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Controls the size of the lens opening, regulating how much light reaches the sensor. Larger apertures admit more light, allowing faster shutter speeds and shallower depth of field.</a:t>
            </a:r>
            <a:endParaRPr lang="en-US" sz="1750" dirty="0"/>
          </a:p>
        </p:txBody>
      </p:sp>
      <p:pic>
        <p:nvPicPr>
          <p:cNvPr id="7" name="Image 2" descr="preencoded.png">    </p:cNvPr>
          <p:cNvPicPr>
            <a:picLocks noChangeAspect="1"/>
          </p:cNvPicPr>
          <p:nvPr/>
        </p:nvPicPr>
        <p:blipFill>
          <a:blip r:embed="rId3"/>
          <a:stretch>
            <a:fillRect/>
          </a:stretch>
        </p:blipFill>
        <p:spPr>
          <a:xfrm>
            <a:off x="8893493" y="2536984"/>
            <a:ext cx="566976" cy="566976"/>
          </a:xfrm>
          <a:prstGeom prst="rect">
            <a:avLst/>
          </a:prstGeom>
        </p:spPr>
      </p:pic>
      <p:sp>
        <p:nvSpPr>
          <p:cNvPr id="8" name="Text 3"/>
          <p:cNvSpPr/>
          <p:nvPr/>
        </p:nvSpPr>
        <p:spPr>
          <a:xfrm>
            <a:off x="8893493" y="3330773"/>
            <a:ext cx="232981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Shutter Speed</a:t>
            </a:r>
            <a:endParaRPr lang="en-US" sz="2200" dirty="0"/>
          </a:p>
        </p:txBody>
      </p:sp>
      <p:sp>
        <p:nvSpPr>
          <p:cNvPr id="9" name="Text 4"/>
          <p:cNvSpPr/>
          <p:nvPr/>
        </p:nvSpPr>
        <p:spPr>
          <a:xfrm>
            <a:off x="8893493" y="3821192"/>
            <a:ext cx="2329815" cy="3266123"/>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Determines how long the sensor is exposed to light. Fast shutter speeds freeze motion, while slow speeds capture motion blur, influencing the exposure and artistic effect.</a:t>
            </a:r>
            <a:endParaRPr lang="en-US" sz="1750" dirty="0"/>
          </a:p>
        </p:txBody>
      </p:sp>
      <p:pic>
        <p:nvPicPr>
          <p:cNvPr id="10" name="Image 3" descr="preencoded.png">    </p:cNvPr>
          <p:cNvPicPr>
            <a:picLocks noChangeAspect="1"/>
          </p:cNvPicPr>
          <p:nvPr/>
        </p:nvPicPr>
        <p:blipFill>
          <a:blip r:embed="rId4"/>
          <a:stretch>
            <a:fillRect/>
          </a:stretch>
        </p:blipFill>
        <p:spPr>
          <a:xfrm>
            <a:off x="11506795" y="2536984"/>
            <a:ext cx="566976" cy="566976"/>
          </a:xfrm>
          <a:prstGeom prst="rect">
            <a:avLst/>
          </a:prstGeom>
        </p:spPr>
      </p:pic>
      <p:sp>
        <p:nvSpPr>
          <p:cNvPr id="11" name="Text 5"/>
          <p:cNvSpPr/>
          <p:nvPr/>
        </p:nvSpPr>
        <p:spPr>
          <a:xfrm>
            <a:off x="11506795" y="3330773"/>
            <a:ext cx="2329815" cy="708660"/>
          </a:xfrm>
          <a:prstGeom prst="rect">
            <a:avLst/>
          </a:prstGeom>
          <a:noFill/>
          <a:ln/>
        </p:spPr>
        <p:txBody>
          <a:bodyPr wrap="squar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Exposure Balance</a:t>
            </a:r>
            <a:endParaRPr lang="en-US" sz="2200" dirty="0"/>
          </a:p>
        </p:txBody>
      </p:sp>
      <p:sp>
        <p:nvSpPr>
          <p:cNvPr id="12" name="Text 6"/>
          <p:cNvSpPr/>
          <p:nvPr/>
        </p:nvSpPr>
        <p:spPr>
          <a:xfrm>
            <a:off x="11506795" y="4175522"/>
            <a:ext cx="2329815" cy="2540318"/>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Balancing aperture and shutter speed is key to achieving proper exposure, ensuring the image is neither too dark nor washed out.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9257" y="565071"/>
            <a:ext cx="8489871" cy="642104"/>
          </a:xfrm>
          <a:prstGeom prst="rect">
            <a:avLst/>
          </a:prstGeom>
          <a:noFill/>
          <a:ln/>
        </p:spPr>
        <p:txBody>
          <a:bodyPr wrap="none" lIns="0" tIns="0" rIns="0" bIns="0" rtlCol="0" anchor="t"/>
          <a:lstStyle/>
          <a:p>
            <a:pPr algn="l" indent="0" marL="0">
              <a:lnSpc>
                <a:spcPts val="5050"/>
              </a:lnSpc>
              <a:buNone/>
            </a:pPr>
            <a:r>
              <a:rPr lang="en-US" sz="4000" b="1" dirty="0">
                <a:solidFill>
                  <a:srgbClr val="231971"/>
                </a:solidFill>
                <a:latin typeface="Outfit Extra Bold" pitchFamily="34" charset="0"/>
                <a:ea typeface="Outfit Extra Bold" pitchFamily="34" charset="-122"/>
                <a:cs typeface="Outfit Extra Bold" pitchFamily="34" charset="-120"/>
              </a:rPr>
              <a:t>Sensor Technology: Capturing Light</a:t>
            </a:r>
            <a:endParaRPr lang="en-US" sz="4000" dirty="0"/>
          </a:p>
        </p:txBody>
      </p:sp>
      <p:pic>
        <p:nvPicPr>
          <p:cNvPr id="3" name="Image 0" descr="preencoded.png">    </p:cNvPr>
          <p:cNvPicPr>
            <a:picLocks noChangeAspect="1"/>
          </p:cNvPicPr>
          <p:nvPr/>
        </p:nvPicPr>
        <p:blipFill>
          <a:blip r:embed="rId1"/>
          <a:stretch>
            <a:fillRect/>
          </a:stretch>
        </p:blipFill>
        <p:spPr>
          <a:xfrm>
            <a:off x="3357682" y="3788450"/>
            <a:ext cx="7915037" cy="7915037"/>
          </a:xfrm>
          <a:prstGeom prst="rect">
            <a:avLst/>
          </a:prstGeom>
        </p:spPr>
      </p:pic>
      <p:pic>
        <p:nvPicPr>
          <p:cNvPr id="4" name="Image 1" descr="preencoded.png">    </p:cNvPr>
          <p:cNvPicPr>
            <a:picLocks noChangeAspect="1"/>
          </p:cNvPicPr>
          <p:nvPr/>
        </p:nvPicPr>
        <p:blipFill>
          <a:blip r:embed="rId2"/>
          <a:stretch>
            <a:fillRect/>
          </a:stretch>
        </p:blipFill>
        <p:spPr>
          <a:xfrm>
            <a:off x="4571226" y="6045101"/>
            <a:ext cx="346710" cy="433507"/>
          </a:xfrm>
          <a:prstGeom prst="rect">
            <a:avLst/>
          </a:prstGeom>
        </p:spPr>
      </p:pic>
      <p:pic>
        <p:nvPicPr>
          <p:cNvPr id="5" name="Image 2" descr="preencoded.png">    </p:cNvPr>
          <p:cNvPicPr>
            <a:picLocks noChangeAspect="1"/>
          </p:cNvPicPr>
          <p:nvPr/>
        </p:nvPicPr>
        <p:blipFill>
          <a:blip r:embed="rId3"/>
          <a:stretch>
            <a:fillRect/>
          </a:stretch>
        </p:blipFill>
        <p:spPr>
          <a:xfrm>
            <a:off x="3357682" y="3788450"/>
            <a:ext cx="7915037" cy="7915037"/>
          </a:xfrm>
          <a:prstGeom prst="rect">
            <a:avLst/>
          </a:prstGeom>
        </p:spPr>
      </p:pic>
      <p:pic>
        <p:nvPicPr>
          <p:cNvPr id="6" name="Image 3" descr="preencoded.png">    </p:cNvPr>
          <p:cNvPicPr>
            <a:picLocks noChangeAspect="1"/>
          </p:cNvPicPr>
          <p:nvPr/>
        </p:nvPicPr>
        <p:blipFill>
          <a:blip r:embed="rId4"/>
          <a:stretch>
            <a:fillRect/>
          </a:stretch>
        </p:blipFill>
        <p:spPr>
          <a:xfrm>
            <a:off x="7141785" y="4560987"/>
            <a:ext cx="346710" cy="433507"/>
          </a:xfrm>
          <a:prstGeom prst="rect">
            <a:avLst/>
          </a:prstGeom>
        </p:spPr>
      </p:pic>
      <p:pic>
        <p:nvPicPr>
          <p:cNvPr id="7" name="Image 4" descr="preencoded.png">    </p:cNvPr>
          <p:cNvPicPr>
            <a:picLocks noChangeAspect="1"/>
          </p:cNvPicPr>
          <p:nvPr/>
        </p:nvPicPr>
        <p:blipFill>
          <a:blip r:embed="rId5"/>
          <a:stretch>
            <a:fillRect/>
          </a:stretch>
        </p:blipFill>
        <p:spPr>
          <a:xfrm>
            <a:off x="3357682" y="3788450"/>
            <a:ext cx="7915037" cy="7915037"/>
          </a:xfrm>
          <a:prstGeom prst="rect">
            <a:avLst/>
          </a:prstGeom>
        </p:spPr>
      </p:pic>
      <p:pic>
        <p:nvPicPr>
          <p:cNvPr id="8" name="Image 5" descr="preencoded.png">    </p:cNvPr>
          <p:cNvPicPr>
            <a:picLocks noChangeAspect="1"/>
          </p:cNvPicPr>
          <p:nvPr/>
        </p:nvPicPr>
        <p:blipFill>
          <a:blip r:embed="rId6"/>
          <a:stretch>
            <a:fillRect/>
          </a:stretch>
        </p:blipFill>
        <p:spPr>
          <a:xfrm>
            <a:off x="9712226" y="6045101"/>
            <a:ext cx="346710" cy="433507"/>
          </a:xfrm>
          <a:prstGeom prst="rect">
            <a:avLst/>
          </a:prstGeom>
        </p:spPr>
      </p:pic>
      <p:sp>
        <p:nvSpPr>
          <p:cNvPr id="9" name="Text 1"/>
          <p:cNvSpPr/>
          <p:nvPr/>
        </p:nvSpPr>
        <p:spPr>
          <a:xfrm>
            <a:off x="1530668" y="3134082"/>
            <a:ext cx="2568893" cy="321112"/>
          </a:xfrm>
          <a:prstGeom prst="rect">
            <a:avLst/>
          </a:prstGeom>
          <a:noFill/>
          <a:ln/>
        </p:spPr>
        <p:txBody>
          <a:bodyPr wrap="none" lIns="0" tIns="0" rIns="0" bIns="0" rtlCol="0" anchor="t"/>
          <a:lstStyle/>
          <a:p>
            <a:pPr algn="ctr" indent="0" marL="0">
              <a:lnSpc>
                <a:spcPts val="2500"/>
              </a:lnSpc>
              <a:buNone/>
            </a:pPr>
            <a:r>
              <a:rPr lang="en-US" sz="2000" b="1" dirty="0">
                <a:solidFill>
                  <a:srgbClr val="231971"/>
                </a:solidFill>
                <a:latin typeface="Outfit Extra Bold" pitchFamily="34" charset="0"/>
                <a:ea typeface="Outfit Extra Bold" pitchFamily="34" charset="-122"/>
                <a:cs typeface="Outfit Extra Bold" pitchFamily="34" charset="-120"/>
              </a:rPr>
              <a:t>CCD Sensors</a:t>
            </a:r>
            <a:endParaRPr lang="en-US" sz="2000" dirty="0"/>
          </a:p>
        </p:txBody>
      </p:sp>
      <p:sp>
        <p:nvSpPr>
          <p:cNvPr id="10" name="Text 2"/>
          <p:cNvSpPr/>
          <p:nvPr/>
        </p:nvSpPr>
        <p:spPr>
          <a:xfrm>
            <a:off x="719257" y="3578423"/>
            <a:ext cx="4191714" cy="986195"/>
          </a:xfrm>
          <a:prstGeom prst="rect">
            <a:avLst/>
          </a:prstGeom>
          <a:noFill/>
          <a:ln/>
        </p:spPr>
        <p:txBody>
          <a:bodyPr wrap="square" lIns="0" tIns="0" rIns="0" bIns="0" rtlCol="0" anchor="t"/>
          <a:lstStyle/>
          <a:p>
            <a:pPr algn="ctr" indent="0" marL="0">
              <a:lnSpc>
                <a:spcPts val="2550"/>
              </a:lnSpc>
              <a:buNone/>
            </a:pPr>
            <a:r>
              <a:rPr lang="en-US" sz="1600" dirty="0">
                <a:solidFill>
                  <a:srgbClr val="2A2742"/>
                </a:solidFill>
                <a:latin typeface="Arimo" pitchFamily="34" charset="0"/>
                <a:ea typeface="Arimo" pitchFamily="34" charset="-122"/>
                <a:cs typeface="Arimo" pitchFamily="34" charset="-120"/>
              </a:rPr>
              <a:t>Charge-Coupled Devices offer high image quality and low noise, commonly used in scientific and professional cameras.</a:t>
            </a:r>
            <a:endParaRPr lang="en-US" sz="1600" dirty="0"/>
          </a:p>
        </p:txBody>
      </p:sp>
      <p:sp>
        <p:nvSpPr>
          <p:cNvPr id="11" name="Text 3"/>
          <p:cNvSpPr/>
          <p:nvPr/>
        </p:nvSpPr>
        <p:spPr>
          <a:xfrm>
            <a:off x="6030635" y="1618178"/>
            <a:ext cx="2568893" cy="321112"/>
          </a:xfrm>
          <a:prstGeom prst="rect">
            <a:avLst/>
          </a:prstGeom>
          <a:noFill/>
          <a:ln/>
        </p:spPr>
        <p:txBody>
          <a:bodyPr wrap="none" lIns="0" tIns="0" rIns="0" bIns="0" rtlCol="0" anchor="t"/>
          <a:lstStyle/>
          <a:p>
            <a:pPr algn="ctr" indent="0" marL="0">
              <a:lnSpc>
                <a:spcPts val="2500"/>
              </a:lnSpc>
              <a:buNone/>
            </a:pPr>
            <a:r>
              <a:rPr lang="en-US" sz="2000" b="1" dirty="0">
                <a:solidFill>
                  <a:srgbClr val="231971"/>
                </a:solidFill>
                <a:latin typeface="Outfit Extra Bold" pitchFamily="34" charset="0"/>
                <a:ea typeface="Outfit Extra Bold" pitchFamily="34" charset="-122"/>
                <a:cs typeface="Outfit Extra Bold" pitchFamily="34" charset="-120"/>
              </a:rPr>
              <a:t>CMOS Sensors</a:t>
            </a:r>
            <a:endParaRPr lang="en-US" sz="2000" dirty="0"/>
          </a:p>
        </p:txBody>
      </p:sp>
      <p:sp>
        <p:nvSpPr>
          <p:cNvPr id="12" name="Text 4"/>
          <p:cNvSpPr/>
          <p:nvPr/>
        </p:nvSpPr>
        <p:spPr>
          <a:xfrm>
            <a:off x="5219224" y="2062520"/>
            <a:ext cx="4191833" cy="1314926"/>
          </a:xfrm>
          <a:prstGeom prst="rect">
            <a:avLst/>
          </a:prstGeom>
          <a:noFill/>
          <a:ln/>
        </p:spPr>
        <p:txBody>
          <a:bodyPr wrap="square" lIns="0" tIns="0" rIns="0" bIns="0" rtlCol="0" anchor="t"/>
          <a:lstStyle/>
          <a:p>
            <a:pPr algn="ctr" indent="0" marL="0">
              <a:lnSpc>
                <a:spcPts val="2550"/>
              </a:lnSpc>
              <a:buNone/>
            </a:pPr>
            <a:r>
              <a:rPr lang="en-US" sz="1600" dirty="0">
                <a:solidFill>
                  <a:srgbClr val="2A2742"/>
                </a:solidFill>
                <a:latin typeface="Arimo" pitchFamily="34" charset="0"/>
                <a:ea typeface="Arimo" pitchFamily="34" charset="-122"/>
                <a:cs typeface="Arimo" pitchFamily="34" charset="-120"/>
              </a:rPr>
              <a:t>Complementary Metal-Oxide Semiconductor sensors are energy-efficient and dominant in consumer cameras due to their fast readout speeds.</a:t>
            </a:r>
            <a:endParaRPr lang="en-US" sz="1600" dirty="0"/>
          </a:p>
        </p:txBody>
      </p:sp>
      <p:sp>
        <p:nvSpPr>
          <p:cNvPr id="13" name="Text 5"/>
          <p:cNvSpPr/>
          <p:nvPr/>
        </p:nvSpPr>
        <p:spPr>
          <a:xfrm>
            <a:off x="10530721" y="3134082"/>
            <a:ext cx="2568893" cy="321112"/>
          </a:xfrm>
          <a:prstGeom prst="rect">
            <a:avLst/>
          </a:prstGeom>
          <a:noFill/>
          <a:ln/>
        </p:spPr>
        <p:txBody>
          <a:bodyPr wrap="none" lIns="0" tIns="0" rIns="0" bIns="0" rtlCol="0" anchor="t"/>
          <a:lstStyle/>
          <a:p>
            <a:pPr algn="ctr" indent="0" marL="0">
              <a:lnSpc>
                <a:spcPts val="2500"/>
              </a:lnSpc>
              <a:buNone/>
            </a:pPr>
            <a:r>
              <a:rPr lang="en-US" sz="2000" b="1" dirty="0">
                <a:solidFill>
                  <a:srgbClr val="231971"/>
                </a:solidFill>
                <a:latin typeface="Outfit Extra Bold" pitchFamily="34" charset="0"/>
                <a:ea typeface="Outfit Extra Bold" pitchFamily="34" charset="-122"/>
                <a:cs typeface="Outfit Extra Bold" pitchFamily="34" charset="-120"/>
              </a:rPr>
              <a:t>Pixel Function</a:t>
            </a:r>
            <a:endParaRPr lang="en-US" sz="2000" dirty="0"/>
          </a:p>
        </p:txBody>
      </p:sp>
      <p:sp>
        <p:nvSpPr>
          <p:cNvPr id="14" name="Text 6"/>
          <p:cNvSpPr/>
          <p:nvPr/>
        </p:nvSpPr>
        <p:spPr>
          <a:xfrm>
            <a:off x="9719310" y="3578423"/>
            <a:ext cx="4191833" cy="986195"/>
          </a:xfrm>
          <a:prstGeom prst="rect">
            <a:avLst/>
          </a:prstGeom>
          <a:noFill/>
          <a:ln/>
        </p:spPr>
        <p:txBody>
          <a:bodyPr wrap="square" lIns="0" tIns="0" rIns="0" bIns="0" rtlCol="0" anchor="t"/>
          <a:lstStyle/>
          <a:p>
            <a:pPr algn="ctr" indent="0" marL="0">
              <a:lnSpc>
                <a:spcPts val="2550"/>
              </a:lnSpc>
              <a:buNone/>
            </a:pPr>
            <a:r>
              <a:rPr lang="en-US" sz="1600" dirty="0">
                <a:solidFill>
                  <a:srgbClr val="2A2742"/>
                </a:solidFill>
                <a:latin typeface="Arimo" pitchFamily="34" charset="0"/>
                <a:ea typeface="Arimo" pitchFamily="34" charset="-122"/>
                <a:cs typeface="Arimo" pitchFamily="34" charset="-120"/>
              </a:rPr>
              <a:t>Each pixel converts incoming photons into electrical signals, forming the digital representation of the image.</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59725"/>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Color Image Formation: RGB and Beyond</a:t>
            </a:r>
            <a:endParaRPr lang="en-US" sz="4450" dirty="0"/>
          </a:p>
        </p:txBody>
      </p:sp>
      <p:sp>
        <p:nvSpPr>
          <p:cNvPr id="4" name="Shape 1"/>
          <p:cNvSpPr/>
          <p:nvPr/>
        </p:nvSpPr>
        <p:spPr>
          <a:xfrm>
            <a:off x="6535341" y="2417445"/>
            <a:ext cx="30480" cy="5152430"/>
          </a:xfrm>
          <a:prstGeom prst="roundRect">
            <a:avLst>
              <a:gd name="adj" fmla="val 312558"/>
            </a:avLst>
          </a:prstGeom>
          <a:solidFill>
            <a:srgbClr val="BDB8DF"/>
          </a:solidFill>
          <a:ln/>
        </p:spPr>
      </p:sp>
      <p:sp>
        <p:nvSpPr>
          <p:cNvPr id="5" name="Shape 2"/>
          <p:cNvSpPr/>
          <p:nvPr/>
        </p:nvSpPr>
        <p:spPr>
          <a:xfrm>
            <a:off x="6760012" y="2657356"/>
            <a:ext cx="680442" cy="30480"/>
          </a:xfrm>
          <a:prstGeom prst="roundRect">
            <a:avLst>
              <a:gd name="adj" fmla="val 312558"/>
            </a:avLst>
          </a:prstGeom>
          <a:solidFill>
            <a:srgbClr val="BDB8DF"/>
          </a:solidFill>
          <a:ln/>
        </p:spPr>
      </p:sp>
      <p:sp>
        <p:nvSpPr>
          <p:cNvPr id="6" name="Shape 3"/>
          <p:cNvSpPr/>
          <p:nvPr/>
        </p:nvSpPr>
        <p:spPr>
          <a:xfrm>
            <a:off x="6280190" y="2417445"/>
            <a:ext cx="510302" cy="510302"/>
          </a:xfrm>
          <a:prstGeom prst="roundRect">
            <a:avLst>
              <a:gd name="adj" fmla="val 18669"/>
            </a:avLst>
          </a:prstGeom>
          <a:solidFill>
            <a:srgbClr val="E9E6FA"/>
          </a:solidFill>
          <a:ln w="7620">
            <a:solidFill>
              <a:srgbClr val="BDB8DF"/>
            </a:solidFill>
            <a:prstDash val="solid"/>
          </a:ln>
        </p:spPr>
      </p:sp>
      <p:sp>
        <p:nvSpPr>
          <p:cNvPr id="7" name="Text 4"/>
          <p:cNvSpPr/>
          <p:nvPr/>
        </p:nvSpPr>
        <p:spPr>
          <a:xfrm>
            <a:off x="6365260" y="2459950"/>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8" name="Text 5"/>
          <p:cNvSpPr/>
          <p:nvPr/>
        </p:nvSpPr>
        <p:spPr>
          <a:xfrm>
            <a:off x="7669411" y="249531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RGB Color Model</a:t>
            </a:r>
            <a:endParaRPr lang="en-US" sz="2200" dirty="0"/>
          </a:p>
        </p:txBody>
      </p:sp>
      <p:sp>
        <p:nvSpPr>
          <p:cNvPr id="9" name="Text 6"/>
          <p:cNvSpPr/>
          <p:nvPr/>
        </p:nvSpPr>
        <p:spPr>
          <a:xfrm>
            <a:off x="7669411" y="2985730"/>
            <a:ext cx="6167199" cy="1088708"/>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Color images are formed by combining red, green, and blue light intensities. Sensors use a color filter array to capture these components separately.</a:t>
            </a:r>
            <a:endParaRPr lang="en-US" sz="1750" dirty="0"/>
          </a:p>
        </p:txBody>
      </p:sp>
      <p:sp>
        <p:nvSpPr>
          <p:cNvPr id="10" name="Shape 7"/>
          <p:cNvSpPr/>
          <p:nvPr/>
        </p:nvSpPr>
        <p:spPr>
          <a:xfrm>
            <a:off x="6760012" y="4767977"/>
            <a:ext cx="680442" cy="30480"/>
          </a:xfrm>
          <a:prstGeom prst="roundRect">
            <a:avLst>
              <a:gd name="adj" fmla="val 312558"/>
            </a:avLst>
          </a:prstGeom>
          <a:solidFill>
            <a:srgbClr val="BDB8DF"/>
          </a:solidFill>
          <a:ln/>
        </p:spPr>
      </p:sp>
      <p:sp>
        <p:nvSpPr>
          <p:cNvPr id="11" name="Shape 8"/>
          <p:cNvSpPr/>
          <p:nvPr/>
        </p:nvSpPr>
        <p:spPr>
          <a:xfrm>
            <a:off x="6280190" y="4528066"/>
            <a:ext cx="510302" cy="510302"/>
          </a:xfrm>
          <a:prstGeom prst="roundRect">
            <a:avLst>
              <a:gd name="adj" fmla="val 18669"/>
            </a:avLst>
          </a:prstGeom>
          <a:solidFill>
            <a:srgbClr val="E9E6FA"/>
          </a:solidFill>
          <a:ln w="7620">
            <a:solidFill>
              <a:srgbClr val="BDB8DF"/>
            </a:solidFill>
            <a:prstDash val="solid"/>
          </a:ln>
        </p:spPr>
      </p:sp>
      <p:sp>
        <p:nvSpPr>
          <p:cNvPr id="12" name="Text 9"/>
          <p:cNvSpPr/>
          <p:nvPr/>
        </p:nvSpPr>
        <p:spPr>
          <a:xfrm>
            <a:off x="6365260" y="4570571"/>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3" name="Text 10"/>
          <p:cNvSpPr/>
          <p:nvPr/>
        </p:nvSpPr>
        <p:spPr>
          <a:xfrm>
            <a:off x="7669411" y="460593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Demosaicing Process</a:t>
            </a:r>
            <a:endParaRPr lang="en-US" sz="2200" dirty="0"/>
          </a:p>
        </p:txBody>
      </p:sp>
      <p:sp>
        <p:nvSpPr>
          <p:cNvPr id="14" name="Text 11"/>
          <p:cNvSpPr/>
          <p:nvPr/>
        </p:nvSpPr>
        <p:spPr>
          <a:xfrm>
            <a:off x="7669411" y="5096351"/>
            <a:ext cx="6167199"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Interpolation algorithms reconstruct full-color images from incomplete color samples at each pixel.</a:t>
            </a:r>
            <a:endParaRPr lang="en-US" sz="1750" dirty="0"/>
          </a:p>
        </p:txBody>
      </p:sp>
      <p:sp>
        <p:nvSpPr>
          <p:cNvPr id="15" name="Shape 12"/>
          <p:cNvSpPr/>
          <p:nvPr/>
        </p:nvSpPr>
        <p:spPr>
          <a:xfrm>
            <a:off x="6760012" y="6515695"/>
            <a:ext cx="680442" cy="30480"/>
          </a:xfrm>
          <a:prstGeom prst="roundRect">
            <a:avLst>
              <a:gd name="adj" fmla="val 312558"/>
            </a:avLst>
          </a:prstGeom>
          <a:solidFill>
            <a:srgbClr val="BDB8DF"/>
          </a:solidFill>
          <a:ln/>
        </p:spPr>
      </p:sp>
      <p:sp>
        <p:nvSpPr>
          <p:cNvPr id="16" name="Shape 13"/>
          <p:cNvSpPr/>
          <p:nvPr/>
        </p:nvSpPr>
        <p:spPr>
          <a:xfrm>
            <a:off x="6280190" y="6275784"/>
            <a:ext cx="510302" cy="510302"/>
          </a:xfrm>
          <a:prstGeom prst="roundRect">
            <a:avLst>
              <a:gd name="adj" fmla="val 18669"/>
            </a:avLst>
          </a:prstGeom>
          <a:solidFill>
            <a:srgbClr val="E9E6FA"/>
          </a:solidFill>
          <a:ln w="7620">
            <a:solidFill>
              <a:srgbClr val="BDB8DF"/>
            </a:solidFill>
            <a:prstDash val="solid"/>
          </a:ln>
        </p:spPr>
      </p:sp>
      <p:sp>
        <p:nvSpPr>
          <p:cNvPr id="17" name="Text 14"/>
          <p:cNvSpPr/>
          <p:nvPr/>
        </p:nvSpPr>
        <p:spPr>
          <a:xfrm>
            <a:off x="6365260" y="6318290"/>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8" name="Text 15"/>
          <p:cNvSpPr/>
          <p:nvPr/>
        </p:nvSpPr>
        <p:spPr>
          <a:xfrm>
            <a:off x="7669411" y="6353651"/>
            <a:ext cx="3114318"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Advanced Color Models</a:t>
            </a:r>
            <a:endParaRPr lang="en-US" sz="2200" dirty="0"/>
          </a:p>
        </p:txBody>
      </p:sp>
      <p:sp>
        <p:nvSpPr>
          <p:cNvPr id="19" name="Text 16"/>
          <p:cNvSpPr/>
          <p:nvPr/>
        </p:nvSpPr>
        <p:spPr>
          <a:xfrm>
            <a:off x="7669411" y="6844070"/>
            <a:ext cx="6167199"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Some systems extend beyond RGB, incorporating more color channels for greater fidelity and wider gamut reproduction.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577"/>
          </a:xfrm>
          <a:prstGeom prst="rect">
            <a:avLst/>
          </a:prstGeom>
        </p:spPr>
      </p:pic>
      <p:sp>
        <p:nvSpPr>
          <p:cNvPr id="3" name="Text 0"/>
          <p:cNvSpPr/>
          <p:nvPr/>
        </p:nvSpPr>
        <p:spPr>
          <a:xfrm>
            <a:off x="6266498" y="612934"/>
            <a:ext cx="7583805" cy="1393031"/>
          </a:xfrm>
          <a:prstGeom prst="rect">
            <a:avLst/>
          </a:prstGeom>
          <a:noFill/>
          <a:ln/>
        </p:spPr>
        <p:txBody>
          <a:bodyPr wrap="square" lIns="0" tIns="0" rIns="0" bIns="0" rtlCol="0" anchor="t"/>
          <a:lstStyle/>
          <a:p>
            <a:pPr algn="l" indent="0" marL="0">
              <a:lnSpc>
                <a:spcPts val="5450"/>
              </a:lnSpc>
              <a:buNone/>
            </a:pPr>
            <a:r>
              <a:rPr lang="en-US" sz="4350" b="1" dirty="0">
                <a:solidFill>
                  <a:srgbClr val="231971"/>
                </a:solidFill>
                <a:latin typeface="Outfit Extra Bold" pitchFamily="34" charset="0"/>
                <a:ea typeface="Outfit Extra Bold" pitchFamily="34" charset="-122"/>
                <a:cs typeface="Outfit Extra Bold" pitchFamily="34" charset="-120"/>
              </a:rPr>
              <a:t>Image Resolution and Pixel Size: Detail Matters</a:t>
            </a:r>
            <a:endParaRPr lang="en-US" sz="4350" dirty="0"/>
          </a:p>
        </p:txBody>
      </p:sp>
      <p:pic>
        <p:nvPicPr>
          <p:cNvPr id="4" name="Image 1" descr="preencoded.png">    </p:cNvPr>
          <p:cNvPicPr>
            <a:picLocks noChangeAspect="1"/>
          </p:cNvPicPr>
          <p:nvPr/>
        </p:nvPicPr>
        <p:blipFill>
          <a:blip r:embed="rId2"/>
          <a:stretch>
            <a:fillRect/>
          </a:stretch>
        </p:blipFill>
        <p:spPr>
          <a:xfrm>
            <a:off x="6266498" y="2340293"/>
            <a:ext cx="1114425" cy="1640919"/>
          </a:xfrm>
          <a:prstGeom prst="rect">
            <a:avLst/>
          </a:prstGeom>
        </p:spPr>
      </p:pic>
      <p:sp>
        <p:nvSpPr>
          <p:cNvPr id="5" name="Text 1"/>
          <p:cNvSpPr/>
          <p:nvPr/>
        </p:nvSpPr>
        <p:spPr>
          <a:xfrm>
            <a:off x="7715250" y="2563178"/>
            <a:ext cx="2786301" cy="348258"/>
          </a:xfrm>
          <a:prstGeom prst="rect">
            <a:avLst/>
          </a:prstGeom>
          <a:noFill/>
          <a:ln/>
        </p:spPr>
        <p:txBody>
          <a:bodyPr wrap="none" lIns="0" tIns="0" rIns="0" bIns="0" rtlCol="0" anchor="t"/>
          <a:lstStyle/>
          <a:p>
            <a:pPr algn="l" indent="0" marL="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Resolution Defined</a:t>
            </a:r>
            <a:endParaRPr lang="en-US" sz="2150" dirty="0"/>
          </a:p>
        </p:txBody>
      </p:sp>
      <p:sp>
        <p:nvSpPr>
          <p:cNvPr id="6" name="Text 2"/>
          <p:cNvSpPr/>
          <p:nvPr/>
        </p:nvSpPr>
        <p:spPr>
          <a:xfrm>
            <a:off x="7715250" y="3045143"/>
            <a:ext cx="6135053" cy="713184"/>
          </a:xfrm>
          <a:prstGeom prst="rect">
            <a:avLst/>
          </a:prstGeom>
          <a:noFill/>
          <a:ln/>
        </p:spPr>
        <p:txBody>
          <a:bodyPr wrap="square" lIns="0" tIns="0" rIns="0" bIns="0" rtlCol="0" anchor="t"/>
          <a:lstStyle/>
          <a:p>
            <a:pPr algn="l" indent="0" marL="0">
              <a:lnSpc>
                <a:spcPts val="2800"/>
              </a:lnSpc>
              <a:buNone/>
            </a:pPr>
            <a:r>
              <a:rPr lang="en-US" sz="1750" dirty="0">
                <a:solidFill>
                  <a:srgbClr val="2A2742"/>
                </a:solidFill>
                <a:latin typeface="Arimo" pitchFamily="34" charset="0"/>
                <a:ea typeface="Arimo" pitchFamily="34" charset="-122"/>
                <a:cs typeface="Arimo" pitchFamily="34" charset="-120"/>
              </a:rPr>
              <a:t>The total number of pixels in the image determines its resolution, affecting the amount of detail captured.</a:t>
            </a:r>
            <a:endParaRPr lang="en-US" sz="1750" dirty="0"/>
          </a:p>
        </p:txBody>
      </p:sp>
      <p:pic>
        <p:nvPicPr>
          <p:cNvPr id="7" name="Image 2" descr="preencoded.png">    </p:cNvPr>
          <p:cNvPicPr>
            <a:picLocks noChangeAspect="1"/>
          </p:cNvPicPr>
          <p:nvPr/>
        </p:nvPicPr>
        <p:blipFill>
          <a:blip r:embed="rId3"/>
          <a:stretch>
            <a:fillRect/>
          </a:stretch>
        </p:blipFill>
        <p:spPr>
          <a:xfrm>
            <a:off x="6266498" y="3981212"/>
            <a:ext cx="1114425" cy="1640919"/>
          </a:xfrm>
          <a:prstGeom prst="rect">
            <a:avLst/>
          </a:prstGeom>
        </p:spPr>
      </p:pic>
      <p:sp>
        <p:nvSpPr>
          <p:cNvPr id="8" name="Text 3"/>
          <p:cNvSpPr/>
          <p:nvPr/>
        </p:nvSpPr>
        <p:spPr>
          <a:xfrm>
            <a:off x="7715250" y="4204097"/>
            <a:ext cx="2786301" cy="348258"/>
          </a:xfrm>
          <a:prstGeom prst="rect">
            <a:avLst/>
          </a:prstGeom>
          <a:noFill/>
          <a:ln/>
        </p:spPr>
        <p:txBody>
          <a:bodyPr wrap="none" lIns="0" tIns="0" rIns="0" bIns="0" rtlCol="0" anchor="t"/>
          <a:lstStyle/>
          <a:p>
            <a:pPr algn="l" indent="0" marL="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Pixel Size Impact</a:t>
            </a:r>
            <a:endParaRPr lang="en-US" sz="2150" dirty="0"/>
          </a:p>
        </p:txBody>
      </p:sp>
      <p:sp>
        <p:nvSpPr>
          <p:cNvPr id="9" name="Text 4"/>
          <p:cNvSpPr/>
          <p:nvPr/>
        </p:nvSpPr>
        <p:spPr>
          <a:xfrm>
            <a:off x="7715250" y="4686062"/>
            <a:ext cx="6135053" cy="713184"/>
          </a:xfrm>
          <a:prstGeom prst="rect">
            <a:avLst/>
          </a:prstGeom>
          <a:noFill/>
          <a:ln/>
        </p:spPr>
        <p:txBody>
          <a:bodyPr wrap="square" lIns="0" tIns="0" rIns="0" bIns="0" rtlCol="0" anchor="t"/>
          <a:lstStyle/>
          <a:p>
            <a:pPr algn="l" indent="0" marL="0">
              <a:lnSpc>
                <a:spcPts val="2800"/>
              </a:lnSpc>
              <a:buNone/>
            </a:pPr>
            <a:r>
              <a:rPr lang="en-US" sz="1750" dirty="0">
                <a:solidFill>
                  <a:srgbClr val="2A2742"/>
                </a:solidFill>
                <a:latin typeface="Arimo" pitchFamily="34" charset="0"/>
                <a:ea typeface="Arimo" pitchFamily="34" charset="-122"/>
                <a:cs typeface="Arimo" pitchFamily="34" charset="-120"/>
              </a:rPr>
              <a:t>Larger pixels collect more light, improving sensitivity and noise performance, especially in low light conditions.</a:t>
            </a:r>
            <a:endParaRPr lang="en-US" sz="1750" dirty="0"/>
          </a:p>
        </p:txBody>
      </p:sp>
      <p:pic>
        <p:nvPicPr>
          <p:cNvPr id="10" name="Image 3" descr="preencoded.png">    </p:cNvPr>
          <p:cNvPicPr>
            <a:picLocks noChangeAspect="1"/>
          </p:cNvPicPr>
          <p:nvPr/>
        </p:nvPicPr>
        <p:blipFill>
          <a:blip r:embed="rId4"/>
          <a:stretch>
            <a:fillRect/>
          </a:stretch>
        </p:blipFill>
        <p:spPr>
          <a:xfrm>
            <a:off x="6266498" y="5622131"/>
            <a:ext cx="1114425" cy="1997512"/>
          </a:xfrm>
          <a:prstGeom prst="rect">
            <a:avLst/>
          </a:prstGeom>
        </p:spPr>
      </p:pic>
      <p:sp>
        <p:nvSpPr>
          <p:cNvPr id="11" name="Text 5"/>
          <p:cNvSpPr/>
          <p:nvPr/>
        </p:nvSpPr>
        <p:spPr>
          <a:xfrm>
            <a:off x="7715250" y="5845016"/>
            <a:ext cx="2786301" cy="348258"/>
          </a:xfrm>
          <a:prstGeom prst="rect">
            <a:avLst/>
          </a:prstGeom>
          <a:noFill/>
          <a:ln/>
        </p:spPr>
        <p:txBody>
          <a:bodyPr wrap="none" lIns="0" tIns="0" rIns="0" bIns="0" rtlCol="0" anchor="t"/>
          <a:lstStyle/>
          <a:p>
            <a:pPr algn="l" indent="0" marL="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Trade-offs</a:t>
            </a:r>
            <a:endParaRPr lang="en-US" sz="2150" dirty="0"/>
          </a:p>
        </p:txBody>
      </p:sp>
      <p:sp>
        <p:nvSpPr>
          <p:cNvPr id="12" name="Text 6"/>
          <p:cNvSpPr/>
          <p:nvPr/>
        </p:nvSpPr>
        <p:spPr>
          <a:xfrm>
            <a:off x="7715250" y="6326981"/>
            <a:ext cx="6135053" cy="1069777"/>
          </a:xfrm>
          <a:prstGeom prst="rect">
            <a:avLst/>
          </a:prstGeom>
          <a:noFill/>
          <a:ln/>
        </p:spPr>
        <p:txBody>
          <a:bodyPr wrap="square" lIns="0" tIns="0" rIns="0" bIns="0" rtlCol="0" anchor="t"/>
          <a:lstStyle/>
          <a:p>
            <a:pPr algn="l" indent="0" marL="0">
              <a:lnSpc>
                <a:spcPts val="2800"/>
              </a:lnSpc>
              <a:buNone/>
            </a:pPr>
            <a:r>
              <a:rPr lang="en-US" sz="1750" dirty="0">
                <a:solidFill>
                  <a:srgbClr val="2A2742"/>
                </a:solidFill>
                <a:latin typeface="Arimo" pitchFamily="34" charset="0"/>
                <a:ea typeface="Arimo" pitchFamily="34" charset="-122"/>
                <a:cs typeface="Arimo" pitchFamily="34" charset="-120"/>
              </a:rPr>
              <a:t>High resolution with small pixels may lead to noise, while larger pixels reduce the total resolution but enhance image quality.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594616"/>
            <a:ext cx="12486561"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Aberrations: Imperfections in Image Formation</a:t>
            </a:r>
            <a:endParaRPr lang="en-US" sz="4450" dirty="0"/>
          </a:p>
        </p:txBody>
      </p:sp>
      <p:sp>
        <p:nvSpPr>
          <p:cNvPr id="4" name="Shape 1"/>
          <p:cNvSpPr/>
          <p:nvPr/>
        </p:nvSpPr>
        <p:spPr>
          <a:xfrm>
            <a:off x="793790" y="5323999"/>
            <a:ext cx="4120753" cy="226814"/>
          </a:xfrm>
          <a:prstGeom prst="roundRect">
            <a:avLst>
              <a:gd name="adj" fmla="val 42003"/>
            </a:avLst>
          </a:prstGeom>
          <a:solidFill>
            <a:srgbClr val="E9E6FA"/>
          </a:solidFill>
          <a:ln w="7620">
            <a:solidFill>
              <a:srgbClr val="BDB8DF"/>
            </a:solidFill>
            <a:prstDash val="solid"/>
          </a:ln>
        </p:spPr>
      </p:sp>
      <p:sp>
        <p:nvSpPr>
          <p:cNvPr id="5" name="Text 2"/>
          <p:cNvSpPr/>
          <p:nvPr/>
        </p:nvSpPr>
        <p:spPr>
          <a:xfrm>
            <a:off x="793790" y="5890974"/>
            <a:ext cx="2921913"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Chromatic Aberration</a:t>
            </a:r>
            <a:endParaRPr lang="en-US" sz="2200" dirty="0"/>
          </a:p>
        </p:txBody>
      </p:sp>
      <p:sp>
        <p:nvSpPr>
          <p:cNvPr id="6" name="Text 3"/>
          <p:cNvSpPr/>
          <p:nvPr/>
        </p:nvSpPr>
        <p:spPr>
          <a:xfrm>
            <a:off x="793790" y="6381393"/>
            <a:ext cx="4120753" cy="1088708"/>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Occurs when different wavelengths of light focus at different distances, causing color fringing around edges.</a:t>
            </a:r>
            <a:endParaRPr lang="en-US" sz="1750" dirty="0"/>
          </a:p>
        </p:txBody>
      </p:sp>
      <p:sp>
        <p:nvSpPr>
          <p:cNvPr id="7" name="Shape 4"/>
          <p:cNvSpPr/>
          <p:nvPr/>
        </p:nvSpPr>
        <p:spPr>
          <a:xfrm>
            <a:off x="5254704" y="4983718"/>
            <a:ext cx="4120872" cy="226814"/>
          </a:xfrm>
          <a:prstGeom prst="roundRect">
            <a:avLst>
              <a:gd name="adj" fmla="val 42003"/>
            </a:avLst>
          </a:prstGeom>
          <a:solidFill>
            <a:srgbClr val="E9E6FA"/>
          </a:solidFill>
          <a:ln w="7620">
            <a:solidFill>
              <a:srgbClr val="BDB8DF"/>
            </a:solidFill>
            <a:prstDash val="solid"/>
          </a:ln>
        </p:spPr>
      </p:sp>
      <p:sp>
        <p:nvSpPr>
          <p:cNvPr id="8" name="Text 5"/>
          <p:cNvSpPr/>
          <p:nvPr/>
        </p:nvSpPr>
        <p:spPr>
          <a:xfrm>
            <a:off x="5254704" y="555069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Spherical Aberration</a:t>
            </a:r>
            <a:endParaRPr lang="en-US" sz="2200" dirty="0"/>
          </a:p>
        </p:txBody>
      </p:sp>
      <p:sp>
        <p:nvSpPr>
          <p:cNvPr id="9" name="Text 6"/>
          <p:cNvSpPr/>
          <p:nvPr/>
        </p:nvSpPr>
        <p:spPr>
          <a:xfrm>
            <a:off x="5254704" y="6041112"/>
            <a:ext cx="4120872" cy="1088708"/>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Caused by spherical lens surfaces, resulting in blurry images due to inconsistent focus spot sizes.</a:t>
            </a:r>
            <a:endParaRPr lang="en-US" sz="1750" dirty="0"/>
          </a:p>
        </p:txBody>
      </p:sp>
      <p:sp>
        <p:nvSpPr>
          <p:cNvPr id="10" name="Shape 7"/>
          <p:cNvSpPr/>
          <p:nvPr/>
        </p:nvSpPr>
        <p:spPr>
          <a:xfrm>
            <a:off x="9715738" y="4643557"/>
            <a:ext cx="4120872" cy="226814"/>
          </a:xfrm>
          <a:prstGeom prst="roundRect">
            <a:avLst>
              <a:gd name="adj" fmla="val 42003"/>
            </a:avLst>
          </a:prstGeom>
          <a:solidFill>
            <a:srgbClr val="E9E6FA"/>
          </a:solidFill>
          <a:ln w="7620">
            <a:solidFill>
              <a:srgbClr val="BDB8DF"/>
            </a:solidFill>
            <a:prstDash val="solid"/>
          </a:ln>
        </p:spPr>
      </p:sp>
      <p:sp>
        <p:nvSpPr>
          <p:cNvPr id="11" name="Text 8"/>
          <p:cNvSpPr/>
          <p:nvPr/>
        </p:nvSpPr>
        <p:spPr>
          <a:xfrm>
            <a:off x="9715738" y="521053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Other Distortions</a:t>
            </a:r>
            <a:endParaRPr lang="en-US" sz="2200" dirty="0"/>
          </a:p>
        </p:txBody>
      </p:sp>
      <p:sp>
        <p:nvSpPr>
          <p:cNvPr id="12" name="Text 9"/>
          <p:cNvSpPr/>
          <p:nvPr/>
        </p:nvSpPr>
        <p:spPr>
          <a:xfrm>
            <a:off x="9715738" y="5700951"/>
            <a:ext cx="4120872" cy="1088708"/>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Includes coma, astigmatism, and field curvature, which warp or blur the image in varying ways.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2025-05-06T12:50:06Z</dcterms:created>
  <dcterms:modified xsi:type="dcterms:W3CDTF">2025-05-06T12:50:06Z</dcterms:modified>
</cp:coreProperties>
</file>